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53"/>
  </p:normalViewPr>
  <p:slideViewPr>
    <p:cSldViewPr snapToGrid="0">
      <p:cViewPr varScale="1">
        <p:scale>
          <a:sx n="95" d="100"/>
          <a:sy n="95" d="100"/>
        </p:scale>
        <p:origin x="20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Görsel: Yapay zekâ ile üretildi.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https://www.vexrobotics.com/v5 ve https://www.vexrobotics.com/competition.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Vergi/muhasebe notu: Genel ve kesin vergi avantajı vaadi değildir. Kaynak: Gelir İdaresi Başkanlığı Sponsorluk Harcamalarının Vergilendirilmesi Rehberi.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842071-2A4A-4263-B56E-A689AF4018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77000" cy="6858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1973AD-208D-4BF6-A8E5-743533E9FF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D475E7-E00A-4FC8-B585-B44BB5E9EFB7}"/>
              </a:ext>
            </a:extLst>
          </p:cNvPr>
          <p:cNvSpPr>
            <a:spLocks noGrp="1"/>
          </p:cNvSpPr>
          <p:nvPr/>
        </p:nvSpPr>
        <p:spPr>
          <a:xfrm>
            <a:off x="666750" y="1066800"/>
            <a:ext cx="4191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827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ASFA ROBOTICS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5A2532-96CE-47C8-A8F5-EB8933A84AAB}"/>
              </a:ext>
            </a:extLst>
          </p:cNvPr>
          <p:cNvSpPr>
            <a:spLocks noGrp="1"/>
          </p:cNvSpPr>
          <p:nvPr/>
        </p:nvSpPr>
        <p:spPr>
          <a:xfrm>
            <a:off x="666750" y="1854573"/>
            <a:ext cx="5334000" cy="11334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10000"/>
          </a:bodyPr>
          <a:lstStyle/>
          <a:p>
            <a:pPr>
              <a:defRPr sz="3900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’’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We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 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don’t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 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make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 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mistakes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, 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we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 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create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 </a:t>
            </a:r>
            <a:r>
              <a:rPr lang="tr-TR" sz="3900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features</a:t>
            </a:r>
            <a:r>
              <a:rPr lang="tr-TR" sz="3900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’’</a:t>
            </a:r>
            <a:endParaRPr sz="3900" b="1" dirty="0">
              <a:solidFill>
                <a:srgbClr val="F7FB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4C9DB4-B1BE-458F-9A3F-6E82523AA8CF}"/>
              </a:ext>
            </a:extLst>
          </p:cNvPr>
          <p:cNvSpPr>
            <a:spLocks noGrp="1"/>
          </p:cNvSpPr>
          <p:nvPr/>
        </p:nvSpPr>
        <p:spPr>
          <a:xfrm>
            <a:off x="666750" y="3486150"/>
            <a:ext cx="4953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103"/>
          </a:bodyPr>
          <a:lstStyle/>
          <a:p>
            <a:pPr>
              <a:defRPr sz="217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17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VEX Robotics </a:t>
            </a:r>
            <a:r>
              <a:rPr lang="de-DE" sz="217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S</a:t>
            </a:r>
            <a:r>
              <a:rPr sz="217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ponsorluk</a:t>
            </a:r>
            <a:r>
              <a:rPr sz="217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lang="de-DE" sz="217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S</a:t>
            </a:r>
            <a:r>
              <a:rPr sz="217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unumu</a:t>
            </a:r>
            <a:endParaRPr sz="2175" b="1" dirty="0">
              <a:solidFill>
                <a:srgbClr val="DDEB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09AF5A-D678-442B-8BAE-38CBE70A4EFF}"/>
              </a:ext>
            </a:extLst>
          </p:cNvPr>
          <p:cNvSpPr>
            <a:spLocks noGrp="1"/>
          </p:cNvSpPr>
          <p:nvPr/>
        </p:nvSpPr>
        <p:spPr>
          <a:xfrm>
            <a:off x="666750" y="5905500"/>
            <a:ext cx="18097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395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2026–2027</a:t>
            </a:r>
          </a:p>
        </p:txBody>
      </p:sp>
    </p:spTree>
    <p:extLst>
      <p:ext uri="{BB962C8B-B14F-4D97-AF65-F5344CB8AC3E}">
        <p14:creationId xmlns:p14="http://schemas.microsoft.com/office/powerpoint/2010/main" val="8052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4E0351-0E3F-4AAB-A79A-D123F5F26B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4EDDA6-730E-49AF-BC00-AE89E11B5B0A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VEX Robotics nedir?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33B434-9CAF-476E-9F5F-EABF482237C5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76643-5815-4ED1-922A-0BD848E0E8D1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6ADCD9-C57C-4497-B9C2-4A2F5F81B2EC}"/>
              </a:ext>
            </a:extLst>
          </p:cNvPr>
          <p:cNvSpPr>
            <a:spLocks noGrp="1"/>
          </p:cNvSpPr>
          <p:nvPr/>
        </p:nvSpPr>
        <p:spPr>
          <a:xfrm>
            <a:off x="647700" y="1485900"/>
            <a:ext cx="10096500" cy="952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250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VEX V5, ekiplerin metal yapı, motor, sensör ve yazılım kullanarak yarışma robotu geliştirdiği uygulamalı robotik programıdır.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39AC45A-9688-4925-9BD4-C2348C77945B}"/>
              </a:ext>
            </a:extLst>
          </p:cNvPr>
          <p:cNvSpPr>
            <a:spLocks noGrp="1"/>
          </p:cNvSpPr>
          <p:nvPr/>
        </p:nvSpPr>
        <p:spPr>
          <a:xfrm>
            <a:off x="647700" y="2941866"/>
            <a:ext cx="3143250" cy="1952625"/>
          </a:xfrm>
          <a:prstGeom prst="roundRect">
            <a:avLst>
              <a:gd name="adj" fmla="val 3902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741F29-D90B-4491-AA79-449920946E73}"/>
              </a:ext>
            </a:extLst>
          </p:cNvPr>
          <p:cNvSpPr>
            <a:spLocks noGrp="1"/>
          </p:cNvSpPr>
          <p:nvPr/>
        </p:nvSpPr>
        <p:spPr>
          <a:xfrm>
            <a:off x="895350" y="3110594"/>
            <a:ext cx="571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3362" lnSpcReduction="1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 dirty="0">
                <a:solidFill>
                  <a:srgbClr val="58D9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5F452F-9463-4E59-A9A5-84C15BBD5BCE}"/>
              </a:ext>
            </a:extLst>
          </p:cNvPr>
          <p:cNvSpPr>
            <a:spLocks noGrp="1"/>
          </p:cNvSpPr>
          <p:nvPr/>
        </p:nvSpPr>
        <p:spPr>
          <a:xfrm>
            <a:off x="895350" y="3543300"/>
            <a:ext cx="2619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Robotun mekanik tasarımı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746932-931C-4AFB-9DC2-9BA1141BBECF}"/>
              </a:ext>
            </a:extLst>
          </p:cNvPr>
          <p:cNvSpPr>
            <a:spLocks noGrp="1"/>
          </p:cNvSpPr>
          <p:nvPr/>
        </p:nvSpPr>
        <p:spPr>
          <a:xfrm>
            <a:off x="895350" y="4295775"/>
            <a:ext cx="2619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6759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Şasi, aktarma ve oyun mekanizması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FE26A96-B08B-436D-8B56-B2E75AC3B124}"/>
              </a:ext>
            </a:extLst>
          </p:cNvPr>
          <p:cNvSpPr>
            <a:spLocks noGrp="1"/>
          </p:cNvSpPr>
          <p:nvPr/>
        </p:nvSpPr>
        <p:spPr>
          <a:xfrm>
            <a:off x="4171950" y="2941866"/>
            <a:ext cx="3143250" cy="1952625"/>
          </a:xfrm>
          <a:prstGeom prst="roundRect">
            <a:avLst>
              <a:gd name="adj" fmla="val 3902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01F914-E7CA-4B22-AA11-E4570375F48E}"/>
              </a:ext>
            </a:extLst>
          </p:cNvPr>
          <p:cNvSpPr>
            <a:spLocks noGrp="1"/>
          </p:cNvSpPr>
          <p:nvPr/>
        </p:nvSpPr>
        <p:spPr>
          <a:xfrm>
            <a:off x="4419600" y="3110594"/>
            <a:ext cx="571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3362" lnSpcReduction="1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ED78D3-7F59-4D1B-A26F-FACCCBCF9FE3}"/>
              </a:ext>
            </a:extLst>
          </p:cNvPr>
          <p:cNvSpPr>
            <a:spLocks noGrp="1"/>
          </p:cNvSpPr>
          <p:nvPr/>
        </p:nvSpPr>
        <p:spPr>
          <a:xfrm>
            <a:off x="4419600" y="3543300"/>
            <a:ext cx="2619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Yazılım, sensörler ve otonom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0751F4-B913-488C-80F4-F5F3AB1C2922}"/>
              </a:ext>
            </a:extLst>
          </p:cNvPr>
          <p:cNvSpPr>
            <a:spLocks noGrp="1"/>
          </p:cNvSpPr>
          <p:nvPr/>
        </p:nvSpPr>
        <p:spPr>
          <a:xfrm>
            <a:off x="4419600" y="4295775"/>
            <a:ext cx="2619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202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Kodlama ile güvenilir hareket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7F561EC-B9A6-4A01-9F6C-3F896C3E028A}"/>
              </a:ext>
            </a:extLst>
          </p:cNvPr>
          <p:cNvSpPr>
            <a:spLocks noGrp="1"/>
          </p:cNvSpPr>
          <p:nvPr/>
        </p:nvSpPr>
        <p:spPr>
          <a:xfrm>
            <a:off x="7696200" y="2941866"/>
            <a:ext cx="3143250" cy="1952625"/>
          </a:xfrm>
          <a:prstGeom prst="roundRect">
            <a:avLst>
              <a:gd name="adj" fmla="val 3902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888A27-F53D-45B7-AE70-40F0D7C6354B}"/>
              </a:ext>
            </a:extLst>
          </p:cNvPr>
          <p:cNvSpPr>
            <a:spLocks noGrp="1"/>
          </p:cNvSpPr>
          <p:nvPr/>
        </p:nvSpPr>
        <p:spPr>
          <a:xfrm>
            <a:off x="7943850" y="3110594"/>
            <a:ext cx="571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3362" lnSpcReduction="1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48D687-559F-41E3-AA1D-638CDEEE5972}"/>
              </a:ext>
            </a:extLst>
          </p:cNvPr>
          <p:cNvSpPr>
            <a:spLocks noGrp="1"/>
          </p:cNvSpPr>
          <p:nvPr/>
        </p:nvSpPr>
        <p:spPr>
          <a:xfrm>
            <a:off x="7943850" y="3543300"/>
            <a:ext cx="2619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Yarışma stratejisi ve saha kararları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F5440-88D3-4F2F-B4BF-52876CE057F6}"/>
              </a:ext>
            </a:extLst>
          </p:cNvPr>
          <p:cNvSpPr>
            <a:spLocks noGrp="1"/>
          </p:cNvSpPr>
          <p:nvPr/>
        </p:nvSpPr>
        <p:spPr>
          <a:xfrm>
            <a:off x="7943850" y="4295775"/>
            <a:ext cx="2619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1357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Sürücü, ittifak ve zaman yönetimi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CE4BC4-A89E-43DD-AA09-3632BB2AF34B}"/>
              </a:ext>
            </a:extLst>
          </p:cNvPr>
          <p:cNvSpPr>
            <a:spLocks noGrp="1"/>
          </p:cNvSpPr>
          <p:nvPr/>
        </p:nvSpPr>
        <p:spPr>
          <a:xfrm>
            <a:off x="647700" y="5286375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>
              <a:defRPr sz="2250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Her sezon yeni görev. Tasarla, test et, iyileştir.</a:t>
            </a:r>
          </a:p>
        </p:txBody>
      </p:sp>
    </p:spTree>
    <p:extLst>
      <p:ext uri="{BB962C8B-B14F-4D97-AF65-F5344CB8AC3E}">
        <p14:creationId xmlns:p14="http://schemas.microsoft.com/office/powerpoint/2010/main" val="22648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92B40AD-1EED-4367-9D50-70C99C0106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1B4A51-88BB-459A-8B6C-416DEAD7832F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Hedefimiz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1E1068-64AF-422E-A318-57CA9C338A1F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C3FD8E-B868-4D68-9555-2CFB7A94566A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2A5075-E996-42B0-ACE9-C1FA3D8C7DD9}"/>
              </a:ext>
            </a:extLst>
          </p:cNvPr>
          <p:cNvSpPr>
            <a:spLocks noGrp="1"/>
          </p:cNvSpPr>
          <p:nvPr/>
        </p:nvSpPr>
        <p:spPr>
          <a:xfrm>
            <a:off x="647700" y="2103348"/>
            <a:ext cx="2952750" cy="5715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56A953-D149-4371-A526-644AA50F09EF}"/>
              </a:ext>
            </a:extLst>
          </p:cNvPr>
          <p:cNvSpPr>
            <a:spLocks noGrp="1"/>
          </p:cNvSpPr>
          <p:nvPr/>
        </p:nvSpPr>
        <p:spPr>
          <a:xfrm>
            <a:off x="647700" y="2427198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109" lnSpcReduction="10000"/>
          </a:bodyPr>
          <a:lstStyle/>
          <a:p>
            <a:pPr>
              <a:defRPr sz="2175" b="1">
                <a:solidFill>
                  <a:srgbClr val="156B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56B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B12A4D-403A-4A56-A388-F0E7B518D4A9}"/>
              </a:ext>
            </a:extLst>
          </p:cNvPr>
          <p:cNvSpPr>
            <a:spLocks noGrp="1"/>
          </p:cNvSpPr>
          <p:nvPr/>
        </p:nvSpPr>
        <p:spPr>
          <a:xfrm>
            <a:off x="647700" y="2960598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Yarışmalarda güvenilir performans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A17956-0D98-4E11-9F28-C52A98BF9181}"/>
              </a:ext>
            </a:extLst>
          </p:cNvPr>
          <p:cNvSpPr>
            <a:spLocks noGrp="1"/>
          </p:cNvSpPr>
          <p:nvPr/>
        </p:nvSpPr>
        <p:spPr>
          <a:xfrm>
            <a:off x="647700" y="3703548"/>
            <a:ext cx="2952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48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Güçlü ve dayanıklı robot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AE949D-208D-4617-B6A6-64258EFD859E}"/>
              </a:ext>
            </a:extLst>
          </p:cNvPr>
          <p:cNvSpPr>
            <a:spLocks noGrp="1"/>
          </p:cNvSpPr>
          <p:nvPr/>
        </p:nvSpPr>
        <p:spPr>
          <a:xfrm>
            <a:off x="4171950" y="2103348"/>
            <a:ext cx="2952750" cy="57150"/>
          </a:xfrm>
          <a:prstGeom prst="rect">
            <a:avLst/>
          </a:prstGeom>
          <a:solidFill>
            <a:srgbClr val="58D9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4D9CED-682A-4D5A-8421-FABD44195922}"/>
              </a:ext>
            </a:extLst>
          </p:cNvPr>
          <p:cNvSpPr>
            <a:spLocks noGrp="1"/>
          </p:cNvSpPr>
          <p:nvPr/>
        </p:nvSpPr>
        <p:spPr>
          <a:xfrm>
            <a:off x="4171950" y="2427198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109" lnSpcReduction="1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3A83ED-F027-4E11-95EC-F645334E811E}"/>
              </a:ext>
            </a:extLst>
          </p:cNvPr>
          <p:cNvSpPr>
            <a:spLocks noGrp="1"/>
          </p:cNvSpPr>
          <p:nvPr/>
        </p:nvSpPr>
        <p:spPr>
          <a:xfrm>
            <a:off x="4171950" y="2960598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Teknik becerileri geliştirmek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0D6642-6C58-4E23-A32A-DDC5A4EA84B7}"/>
              </a:ext>
            </a:extLst>
          </p:cNvPr>
          <p:cNvSpPr>
            <a:spLocks noGrp="1"/>
          </p:cNvSpPr>
          <p:nvPr/>
        </p:nvSpPr>
        <p:spPr>
          <a:xfrm>
            <a:off x="4171950" y="3703548"/>
            <a:ext cx="2952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0428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Mekanik ve yazılım çalışmaları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D2A51C-0FDA-4519-9D00-A8412B440E46}"/>
              </a:ext>
            </a:extLst>
          </p:cNvPr>
          <p:cNvSpPr>
            <a:spLocks noGrp="1"/>
          </p:cNvSpPr>
          <p:nvPr/>
        </p:nvSpPr>
        <p:spPr>
          <a:xfrm>
            <a:off x="7696200" y="2103348"/>
            <a:ext cx="2952750" cy="57150"/>
          </a:xfrm>
          <a:prstGeom prst="rect">
            <a:avLst/>
          </a:prstGeom>
          <a:solidFill>
            <a:srgbClr val="FFD166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8D4FA2-0F52-4816-BF80-EBDA68C07192}"/>
              </a:ext>
            </a:extLst>
          </p:cNvPr>
          <p:cNvSpPr>
            <a:spLocks noGrp="1"/>
          </p:cNvSpPr>
          <p:nvPr/>
        </p:nvSpPr>
        <p:spPr>
          <a:xfrm>
            <a:off x="7696200" y="2427198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9109" lnSpcReduction="10000"/>
          </a:bodyPr>
          <a:lstStyle/>
          <a:p>
            <a:pPr>
              <a:defRPr sz="2175" b="1">
                <a:solidFill>
                  <a:srgbClr val="FFD16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D16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F76AF8-B8F4-4940-8C22-36261E77229F}"/>
              </a:ext>
            </a:extLst>
          </p:cNvPr>
          <p:cNvSpPr>
            <a:spLocks noGrp="1"/>
          </p:cNvSpPr>
          <p:nvPr/>
        </p:nvSpPr>
        <p:spPr>
          <a:xfrm>
            <a:off x="7696200" y="2960598"/>
            <a:ext cx="295275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Robotik merakını görünür kılmak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CF6960-0A7F-42FC-8132-0F73A18D4F09}"/>
              </a:ext>
            </a:extLst>
          </p:cNvPr>
          <p:cNvSpPr>
            <a:spLocks noGrp="1"/>
          </p:cNvSpPr>
          <p:nvPr/>
        </p:nvSpPr>
        <p:spPr>
          <a:xfrm>
            <a:off x="7696200" y="3703548"/>
            <a:ext cx="29527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391" lnSpcReduction="2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Okul topluluğuna ilham vermek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241D2A-8C9F-4FEB-927E-01F82C6FB19C}"/>
              </a:ext>
            </a:extLst>
          </p:cNvPr>
          <p:cNvSpPr>
            <a:spLocks noGrp="1"/>
          </p:cNvSpPr>
          <p:nvPr/>
        </p:nvSpPr>
        <p:spPr>
          <a:xfrm>
            <a:off x="647700" y="5207935"/>
            <a:ext cx="10001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428"/>
          </a:bodyPr>
          <a:lstStyle/>
          <a:p>
            <a:pPr>
              <a:defRPr sz="2100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Sponsor desteği kayıt, malzeme ve etkinlik katılımına kaynak sağlar.</a:t>
            </a:r>
          </a:p>
        </p:txBody>
      </p:sp>
    </p:spTree>
    <p:extLst>
      <p:ext uri="{BB962C8B-B14F-4D97-AF65-F5344CB8AC3E}">
        <p14:creationId xmlns:p14="http://schemas.microsoft.com/office/powerpoint/2010/main" val="1987033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8F7E41-EAA6-4614-955C-A7043D6535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C503CD-0D95-4823-831F-9A9A51DA97C2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Ekibimiz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C6E5A-4D17-4D53-99E5-6178839CEC90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E56FEB-DE1F-41A6-BDA9-8E840D50D223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493360-56DA-4A59-AA55-E6DBE8C315B5}"/>
              </a:ext>
            </a:extLst>
          </p:cNvPr>
          <p:cNvSpPr>
            <a:spLocks noGrp="1"/>
          </p:cNvSpPr>
          <p:nvPr/>
        </p:nvSpPr>
        <p:spPr>
          <a:xfrm>
            <a:off x="647700" y="1581150"/>
            <a:ext cx="9906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3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Birbirini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tamamlayan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lang="de-DE"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bir</a:t>
            </a:r>
            <a:r>
              <a:rPr lang="de-DE"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beceri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temeliyle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yola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çıkıyoruz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12940DD-ED20-48D1-9C23-1760FD91F5AF}"/>
              </a:ext>
            </a:extLst>
          </p:cNvPr>
          <p:cNvSpPr>
            <a:spLocks noGrp="1"/>
          </p:cNvSpPr>
          <p:nvPr/>
        </p:nvSpPr>
        <p:spPr>
          <a:xfrm>
            <a:off x="647700" y="2928260"/>
            <a:ext cx="3143250" cy="1952625"/>
          </a:xfrm>
          <a:prstGeom prst="roundRect">
            <a:avLst>
              <a:gd name="adj" fmla="val 3902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1D8626-7A77-49F2-867E-14518BAC8FDA}"/>
              </a:ext>
            </a:extLst>
          </p:cNvPr>
          <p:cNvSpPr>
            <a:spLocks noGrp="1"/>
          </p:cNvSpPr>
          <p:nvPr/>
        </p:nvSpPr>
        <p:spPr>
          <a:xfrm>
            <a:off x="895350" y="3124202"/>
            <a:ext cx="5905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0488" lnSpcReduction="2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 dirty="0">
                <a:solidFill>
                  <a:srgbClr val="58D9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A56E2B-E25D-4D01-BAFB-68ACB3E3AD07}"/>
              </a:ext>
            </a:extLst>
          </p:cNvPr>
          <p:cNvSpPr>
            <a:spLocks noGrp="1"/>
          </p:cNvSpPr>
          <p:nvPr/>
        </p:nvSpPr>
        <p:spPr>
          <a:xfrm>
            <a:off x="895350" y="3533775"/>
            <a:ext cx="2619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Robotik proje deneyimi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41AEB5-05EF-487D-B4D6-4E0AD169D3AB}"/>
              </a:ext>
            </a:extLst>
          </p:cNvPr>
          <p:cNvSpPr>
            <a:spLocks noGrp="1"/>
          </p:cNvSpPr>
          <p:nvPr/>
        </p:nvSpPr>
        <p:spPr>
          <a:xfrm>
            <a:off x="895350" y="4286250"/>
            <a:ext cx="2619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6759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Önceki projelerden gelen uygulama bilgisi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E87F9F3-72C6-49BE-811B-948656CCE44B}"/>
              </a:ext>
            </a:extLst>
          </p:cNvPr>
          <p:cNvSpPr>
            <a:spLocks noGrp="1"/>
          </p:cNvSpPr>
          <p:nvPr/>
        </p:nvSpPr>
        <p:spPr>
          <a:xfrm>
            <a:off x="4171950" y="2928260"/>
            <a:ext cx="3143250" cy="1952625"/>
          </a:xfrm>
          <a:prstGeom prst="roundRect">
            <a:avLst>
              <a:gd name="adj" fmla="val 3902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B4CAFC-6D5A-491C-ACD7-43D026B4E984}"/>
              </a:ext>
            </a:extLst>
          </p:cNvPr>
          <p:cNvSpPr>
            <a:spLocks noGrp="1"/>
          </p:cNvSpPr>
          <p:nvPr/>
        </p:nvSpPr>
        <p:spPr>
          <a:xfrm>
            <a:off x="4419600" y="3124202"/>
            <a:ext cx="5905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0488" lnSpcReduction="2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1B85C0-CDC8-4AEF-BEC0-7E07141149DD}"/>
              </a:ext>
            </a:extLst>
          </p:cNvPr>
          <p:cNvSpPr>
            <a:spLocks noGrp="1"/>
          </p:cNvSpPr>
          <p:nvPr/>
        </p:nvSpPr>
        <p:spPr>
          <a:xfrm>
            <a:off x="4419600" y="3533775"/>
            <a:ext cx="2619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Kodlama ve algoritma geliştirme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F65460-DA14-4BB8-9310-61A45F84F5F7}"/>
              </a:ext>
            </a:extLst>
          </p:cNvPr>
          <p:cNvSpPr>
            <a:spLocks noGrp="1"/>
          </p:cNvSpPr>
          <p:nvPr/>
        </p:nvSpPr>
        <p:spPr>
          <a:xfrm>
            <a:off x="4419600" y="4286250"/>
            <a:ext cx="2619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7724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Test ve sorun çözme deneyimi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FD36767-5375-4EDC-B049-4B3E8AFC10F5}"/>
              </a:ext>
            </a:extLst>
          </p:cNvPr>
          <p:cNvSpPr>
            <a:spLocks noGrp="1"/>
          </p:cNvSpPr>
          <p:nvPr/>
        </p:nvSpPr>
        <p:spPr>
          <a:xfrm>
            <a:off x="7696200" y="2928260"/>
            <a:ext cx="3143250" cy="1952625"/>
          </a:xfrm>
          <a:prstGeom prst="roundRect">
            <a:avLst>
              <a:gd name="adj" fmla="val 3902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D20A86-1E45-4D46-B6FA-0E96E09AECC7}"/>
              </a:ext>
            </a:extLst>
          </p:cNvPr>
          <p:cNvSpPr>
            <a:spLocks noGrp="1"/>
          </p:cNvSpPr>
          <p:nvPr/>
        </p:nvSpPr>
        <p:spPr>
          <a:xfrm>
            <a:off x="7943850" y="3124202"/>
            <a:ext cx="5905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0488" lnSpcReduction="2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A92A4C-DD69-4E96-8A31-8AD607DA7508}"/>
              </a:ext>
            </a:extLst>
          </p:cNvPr>
          <p:cNvSpPr>
            <a:spLocks noGrp="1"/>
          </p:cNvSpPr>
          <p:nvPr/>
        </p:nvSpPr>
        <p:spPr>
          <a:xfrm>
            <a:off x="7943850" y="3533775"/>
            <a:ext cx="2619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210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Görsel tasarım ve iletişim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BC17ED-6154-4D25-B633-C6653A2F8324}"/>
              </a:ext>
            </a:extLst>
          </p:cNvPr>
          <p:cNvSpPr>
            <a:spLocks noGrp="1"/>
          </p:cNvSpPr>
          <p:nvPr/>
        </p:nvSpPr>
        <p:spPr>
          <a:xfrm>
            <a:off x="7943850" y="4286250"/>
            <a:ext cx="2619375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8243" lnSpcReduction="10000"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B5C6E3"/>
                </a:solidFill>
                <a:latin typeface="Aptos"/>
                <a:ea typeface="Aptos"/>
                <a:cs typeface="Aptos"/>
              </a:rPr>
              <a:t>Takım kimliğini güçlendiren öğrenci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32504B-4CCD-42C5-B48C-0D1308A2F536}"/>
              </a:ext>
            </a:extLst>
          </p:cNvPr>
          <p:cNvSpPr>
            <a:spLocks noGrp="1"/>
          </p:cNvSpPr>
          <p:nvPr/>
        </p:nvSpPr>
        <p:spPr>
          <a:xfrm>
            <a:off x="647700" y="5353050"/>
            <a:ext cx="9525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103"/>
          </a:bodyPr>
          <a:lstStyle/>
          <a:p>
            <a:pPr>
              <a:defRPr sz="217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Teknik üretim ve takım iletişimi aynı hedefte buluşur.</a:t>
            </a:r>
          </a:p>
        </p:txBody>
      </p:sp>
    </p:spTree>
    <p:extLst>
      <p:ext uri="{BB962C8B-B14F-4D97-AF65-F5344CB8AC3E}">
        <p14:creationId xmlns:p14="http://schemas.microsoft.com/office/powerpoint/2010/main" val="130442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8535390-109C-47C2-AC68-5AE712FA59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750C5C-0F8D-48D0-B085-FA64C19FA54B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Sponsorlar ne kazanır?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6ECB5A-58F3-4DC3-A57D-45D2B790FBB7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3C98C-4758-4904-90C2-DE684C2FEF97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461CE1C-9BE7-4A12-AB28-1A5E26938336}"/>
              </a:ext>
            </a:extLst>
          </p:cNvPr>
          <p:cNvSpPr>
            <a:spLocks noGrp="1"/>
          </p:cNvSpPr>
          <p:nvPr/>
        </p:nvSpPr>
        <p:spPr>
          <a:xfrm>
            <a:off x="647700" y="1476375"/>
            <a:ext cx="10191750" cy="1066800"/>
          </a:xfrm>
          <a:prstGeom prst="roundRect">
            <a:avLst>
              <a:gd name="adj" fmla="val 7143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D3C7C4-F569-4C69-BB85-334E0FCE5472}"/>
              </a:ext>
            </a:extLst>
          </p:cNvPr>
          <p:cNvSpPr>
            <a:spLocks noGrp="1"/>
          </p:cNvSpPr>
          <p:nvPr/>
        </p:nvSpPr>
        <p:spPr>
          <a:xfrm>
            <a:off x="914400" y="1819275"/>
            <a:ext cx="4953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395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8FCA8-F0B8-4613-BDE8-89E4AE0E9ACD}"/>
              </a:ext>
            </a:extLst>
          </p:cNvPr>
          <p:cNvSpPr>
            <a:spLocks noGrp="1"/>
          </p:cNvSpPr>
          <p:nvPr/>
        </p:nvSpPr>
        <p:spPr>
          <a:xfrm>
            <a:off x="1714500" y="1638300"/>
            <a:ext cx="8096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Marka görünürlüğü için logo uygulamaları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E79A25-0778-4A7F-8D1F-5F7474F230C8}"/>
              </a:ext>
            </a:extLst>
          </p:cNvPr>
          <p:cNvSpPr>
            <a:spLocks noGrp="1"/>
          </p:cNvSpPr>
          <p:nvPr/>
        </p:nvSpPr>
        <p:spPr>
          <a:xfrm>
            <a:off x="1714500" y="2076450"/>
            <a:ext cx="809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981" lnSpcReduction="10000"/>
          </a:bodyPr>
          <a:lstStyle/>
          <a:p>
            <a:pPr>
              <a:defRPr sz="2025" b="0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DEBFF"/>
                </a:solidFill>
                <a:latin typeface="Aptos"/>
                <a:ea typeface="Aptos"/>
                <a:cs typeface="Aptos"/>
              </a:rPr>
              <a:t>Paket seviyesine göre forma, robot ve dijital kanallar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333B5CF-98E0-44EB-A275-5A5FA6CF32AE}"/>
              </a:ext>
            </a:extLst>
          </p:cNvPr>
          <p:cNvSpPr>
            <a:spLocks noGrp="1"/>
          </p:cNvSpPr>
          <p:nvPr/>
        </p:nvSpPr>
        <p:spPr>
          <a:xfrm>
            <a:off x="647700" y="2762250"/>
            <a:ext cx="10191750" cy="1066800"/>
          </a:xfrm>
          <a:prstGeom prst="roundRect">
            <a:avLst>
              <a:gd name="adj" fmla="val 7143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E0AAAB-6048-4609-9A32-AE071A1D68C9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4953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395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4C9756-3E63-49AD-8F82-A06EA71D775D}"/>
              </a:ext>
            </a:extLst>
          </p:cNvPr>
          <p:cNvSpPr>
            <a:spLocks noGrp="1"/>
          </p:cNvSpPr>
          <p:nvPr/>
        </p:nvSpPr>
        <p:spPr>
          <a:xfrm>
            <a:off x="1714500" y="2924175"/>
            <a:ext cx="8096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STEM desteğinizi anlatan içerikler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0F8ED5-1A47-49C1-AB5B-10C50C55E659}"/>
              </a:ext>
            </a:extLst>
          </p:cNvPr>
          <p:cNvSpPr>
            <a:spLocks noGrp="1"/>
          </p:cNvSpPr>
          <p:nvPr/>
        </p:nvSpPr>
        <p:spPr>
          <a:xfrm>
            <a:off x="1714500" y="3362325"/>
            <a:ext cx="809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981" lnSpcReduction="10000"/>
          </a:bodyPr>
          <a:lstStyle/>
          <a:p>
            <a:pPr>
              <a:defRPr sz="2025" b="0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DEBFF"/>
                </a:solidFill>
                <a:latin typeface="Aptos"/>
                <a:ea typeface="Aptos"/>
                <a:cs typeface="Aptos"/>
              </a:rPr>
              <a:t>Genç yetenek gelişimine verilen destek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82EE8A5-2BD7-45A0-A43E-A7DE61EBDF00}"/>
              </a:ext>
            </a:extLst>
          </p:cNvPr>
          <p:cNvSpPr>
            <a:spLocks noGrp="1"/>
          </p:cNvSpPr>
          <p:nvPr/>
        </p:nvSpPr>
        <p:spPr>
          <a:xfrm>
            <a:off x="647700" y="4048125"/>
            <a:ext cx="10191750" cy="1066800"/>
          </a:xfrm>
          <a:prstGeom prst="roundRect">
            <a:avLst>
              <a:gd name="adj" fmla="val 7143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738731-DB80-4B30-9980-EED5A15D5282}"/>
              </a:ext>
            </a:extLst>
          </p:cNvPr>
          <p:cNvSpPr>
            <a:spLocks noGrp="1"/>
          </p:cNvSpPr>
          <p:nvPr/>
        </p:nvSpPr>
        <p:spPr>
          <a:xfrm>
            <a:off x="914400" y="4391025"/>
            <a:ext cx="4953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395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D7A9D-5C8E-4C7E-8BBD-6F0038C8673E}"/>
              </a:ext>
            </a:extLst>
          </p:cNvPr>
          <p:cNvSpPr>
            <a:spLocks noGrp="1"/>
          </p:cNvSpPr>
          <p:nvPr/>
        </p:nvSpPr>
        <p:spPr>
          <a:xfrm>
            <a:off x="1714500" y="4210050"/>
            <a:ext cx="8096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Mali müşavirle yapılacak değerlendirme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E17D6A-4319-4FFF-90CE-BE165FAD4E7E}"/>
              </a:ext>
            </a:extLst>
          </p:cNvPr>
          <p:cNvSpPr>
            <a:spLocks noGrp="1"/>
          </p:cNvSpPr>
          <p:nvPr/>
        </p:nvSpPr>
        <p:spPr>
          <a:xfrm>
            <a:off x="1714500" y="4648200"/>
            <a:ext cx="809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981" lnSpcReduction="10000"/>
          </a:bodyPr>
          <a:lstStyle/>
          <a:p>
            <a:pPr>
              <a:defRPr sz="2025" b="0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DEBFF"/>
                </a:solidFill>
                <a:latin typeface="Aptos"/>
                <a:ea typeface="Aptos"/>
                <a:cs typeface="Aptos"/>
              </a:rPr>
              <a:t>Sponsorluk harcamasının niteliğine göre inceleme</a:t>
            </a:r>
          </a:p>
        </p:txBody>
      </p:sp>
    </p:spTree>
    <p:extLst>
      <p:ext uri="{BB962C8B-B14F-4D97-AF65-F5344CB8AC3E}">
        <p14:creationId xmlns:p14="http://schemas.microsoft.com/office/powerpoint/2010/main" val="104956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DFADCD9-C437-43A4-87B7-8F49B88B2B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4CC4E0-13BD-41C2-8611-E7FCDE2E43E4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Sponsorluk paketleri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33603E-01C3-4CB8-80A1-736E8B0B45C2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047E88-3854-4952-8939-70DD60C65734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B48E3F-996B-4D63-B41C-8623E183E536}"/>
              </a:ext>
            </a:extLst>
          </p:cNvPr>
          <p:cNvSpPr>
            <a:spLocks noGrp="1"/>
          </p:cNvSpPr>
          <p:nvPr/>
        </p:nvSpPr>
        <p:spPr>
          <a:xfrm>
            <a:off x="647700" y="1447800"/>
            <a:ext cx="95250" cy="895350"/>
          </a:xfrm>
          <a:prstGeom prst="rect">
            <a:avLst/>
          </a:prstGeom>
          <a:solidFill>
            <a:srgbClr val="C78656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EFA94C-7E4D-47A7-B76F-358BF142AEEB}"/>
              </a:ext>
            </a:extLst>
          </p:cNvPr>
          <p:cNvSpPr>
            <a:spLocks noGrp="1"/>
          </p:cNvSpPr>
          <p:nvPr/>
        </p:nvSpPr>
        <p:spPr>
          <a:xfrm>
            <a:off x="990600" y="1552575"/>
            <a:ext cx="1952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2809" lnSpcReduction="10000"/>
          </a:bodyPr>
          <a:lstStyle/>
          <a:p>
            <a:pPr>
              <a:defRPr sz="2025" b="1">
                <a:solidFill>
                  <a:srgbClr val="C7865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78656"/>
                </a:solidFill>
                <a:latin typeface="Aptos"/>
                <a:ea typeface="Aptos"/>
                <a:cs typeface="Aptos"/>
              </a:rPr>
              <a:t>BRONZE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846C8-6956-46F5-912B-BD476B144E51}"/>
              </a:ext>
            </a:extLst>
          </p:cNvPr>
          <p:cNvSpPr>
            <a:spLocks noGrp="1"/>
          </p:cNvSpPr>
          <p:nvPr/>
        </p:nvSpPr>
        <p:spPr>
          <a:xfrm>
            <a:off x="990600" y="191452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236" lnSpcReduction="20000"/>
          </a:bodyPr>
          <a:lstStyle/>
          <a:p>
            <a:pPr>
              <a:defRPr sz="217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$500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921F71-CE6F-4DB6-A70B-553B3F36B0B6}"/>
              </a:ext>
            </a:extLst>
          </p:cNvPr>
          <p:cNvSpPr>
            <a:spLocks noGrp="1"/>
          </p:cNvSpPr>
          <p:nvPr/>
        </p:nvSpPr>
        <p:spPr>
          <a:xfrm>
            <a:off x="3638550" y="167640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0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Web sitesinde logo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DA2B21-BDEA-4997-8577-E6733216E794}"/>
              </a:ext>
            </a:extLst>
          </p:cNvPr>
          <p:cNvSpPr>
            <a:spLocks noGrp="1"/>
          </p:cNvSpPr>
          <p:nvPr/>
        </p:nvSpPr>
        <p:spPr>
          <a:xfrm>
            <a:off x="647700" y="2476500"/>
            <a:ext cx="1019175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F634FE-2971-4683-ABB6-FF6E13866D61}"/>
              </a:ext>
            </a:extLst>
          </p:cNvPr>
          <p:cNvSpPr>
            <a:spLocks noGrp="1"/>
          </p:cNvSpPr>
          <p:nvPr/>
        </p:nvSpPr>
        <p:spPr>
          <a:xfrm>
            <a:off x="647700" y="2590800"/>
            <a:ext cx="95250" cy="895350"/>
          </a:xfrm>
          <a:prstGeom prst="rect">
            <a:avLst/>
          </a:prstGeom>
          <a:solidFill>
            <a:srgbClr val="D5DCE7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057FAC-0590-4608-A56F-0FBD86B25694}"/>
              </a:ext>
            </a:extLst>
          </p:cNvPr>
          <p:cNvSpPr>
            <a:spLocks noGrp="1"/>
          </p:cNvSpPr>
          <p:nvPr/>
        </p:nvSpPr>
        <p:spPr>
          <a:xfrm>
            <a:off x="990600" y="2695575"/>
            <a:ext cx="1952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2809" lnSpcReduction="10000"/>
          </a:bodyPr>
          <a:lstStyle/>
          <a:p>
            <a:pPr>
              <a:defRPr sz="2025" b="1">
                <a:solidFill>
                  <a:srgbClr val="D5DCE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5DCE7"/>
                </a:solidFill>
                <a:latin typeface="Aptos"/>
                <a:ea typeface="Aptos"/>
                <a:cs typeface="Aptos"/>
              </a:rPr>
              <a:t>SILVER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F8ED78-3F4E-4CD3-8E80-FB7E5751010F}"/>
              </a:ext>
            </a:extLst>
          </p:cNvPr>
          <p:cNvSpPr>
            <a:spLocks noGrp="1"/>
          </p:cNvSpPr>
          <p:nvPr/>
        </p:nvSpPr>
        <p:spPr>
          <a:xfrm>
            <a:off x="990600" y="305752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236" lnSpcReduction="20000"/>
          </a:bodyPr>
          <a:lstStyle/>
          <a:p>
            <a:pPr>
              <a:defRPr sz="217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$1.000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64362B-3619-4056-9D7B-D306515D1FBA}"/>
              </a:ext>
            </a:extLst>
          </p:cNvPr>
          <p:cNvSpPr>
            <a:spLocks noGrp="1"/>
          </p:cNvSpPr>
          <p:nvPr/>
        </p:nvSpPr>
        <p:spPr>
          <a:xfrm>
            <a:off x="3638550" y="281940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0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Takım tişörtünde logo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59E572-E7E7-4D31-BE13-902C6213DBC1}"/>
              </a:ext>
            </a:extLst>
          </p:cNvPr>
          <p:cNvSpPr>
            <a:spLocks noGrp="1"/>
          </p:cNvSpPr>
          <p:nvPr/>
        </p:nvSpPr>
        <p:spPr>
          <a:xfrm>
            <a:off x="647700" y="3619500"/>
            <a:ext cx="1019175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56D746-114F-42A3-BC0A-90DE4B55FEDB}"/>
              </a:ext>
            </a:extLst>
          </p:cNvPr>
          <p:cNvSpPr>
            <a:spLocks noGrp="1"/>
          </p:cNvSpPr>
          <p:nvPr/>
        </p:nvSpPr>
        <p:spPr>
          <a:xfrm>
            <a:off x="647700" y="3733800"/>
            <a:ext cx="95250" cy="895350"/>
          </a:xfrm>
          <a:prstGeom prst="rect">
            <a:avLst/>
          </a:prstGeom>
          <a:solidFill>
            <a:srgbClr val="FFD166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0574DF-0CC7-43A5-A55E-17C8DE815FD4}"/>
              </a:ext>
            </a:extLst>
          </p:cNvPr>
          <p:cNvSpPr>
            <a:spLocks noGrp="1"/>
          </p:cNvSpPr>
          <p:nvPr/>
        </p:nvSpPr>
        <p:spPr>
          <a:xfrm>
            <a:off x="990600" y="3838575"/>
            <a:ext cx="1952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2809" lnSpcReduction="10000"/>
          </a:bodyPr>
          <a:lstStyle/>
          <a:p>
            <a:pPr>
              <a:defRPr sz="2025" b="1">
                <a:solidFill>
                  <a:srgbClr val="FFD166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D166"/>
                </a:solidFill>
                <a:latin typeface="Aptos"/>
                <a:ea typeface="Aptos"/>
                <a:cs typeface="Aptos"/>
              </a:rPr>
              <a:t>GOLD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E5A955-C49B-4066-AF2B-C604B8BE35F6}"/>
              </a:ext>
            </a:extLst>
          </p:cNvPr>
          <p:cNvSpPr>
            <a:spLocks noGrp="1"/>
          </p:cNvSpPr>
          <p:nvPr/>
        </p:nvSpPr>
        <p:spPr>
          <a:xfrm>
            <a:off x="990600" y="420052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236" lnSpcReduction="20000"/>
          </a:bodyPr>
          <a:lstStyle/>
          <a:p>
            <a:pPr>
              <a:defRPr sz="217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$2.500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4872AF-9570-40D5-9865-DC24641FBC55}"/>
              </a:ext>
            </a:extLst>
          </p:cNvPr>
          <p:cNvSpPr>
            <a:spLocks noGrp="1"/>
          </p:cNvSpPr>
          <p:nvPr/>
        </p:nvSpPr>
        <p:spPr>
          <a:xfrm>
            <a:off x="3638550" y="396240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1451" lnSpcReduction="20000"/>
          </a:bodyPr>
          <a:lstStyle/>
          <a:p>
            <a:pPr>
              <a:defRPr sz="20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Tişört sırtında geniş logo</a:t>
            </a:r>
          </a:p>
          <a:p>
            <a:pPr>
              <a:defRPr sz="20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ve robot üzerinde logo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87C7C5-9F23-43C8-81F6-EE4F111CFB18}"/>
              </a:ext>
            </a:extLst>
          </p:cNvPr>
          <p:cNvSpPr>
            <a:spLocks noGrp="1"/>
          </p:cNvSpPr>
          <p:nvPr/>
        </p:nvSpPr>
        <p:spPr>
          <a:xfrm>
            <a:off x="647700" y="4762500"/>
            <a:ext cx="1019175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86AD76-EBC6-4953-8462-7235D091ED7C}"/>
              </a:ext>
            </a:extLst>
          </p:cNvPr>
          <p:cNvSpPr>
            <a:spLocks noGrp="1"/>
          </p:cNvSpPr>
          <p:nvPr/>
        </p:nvSpPr>
        <p:spPr>
          <a:xfrm>
            <a:off x="647700" y="4876800"/>
            <a:ext cx="95250" cy="895350"/>
          </a:xfrm>
          <a:prstGeom prst="rect">
            <a:avLst/>
          </a:prstGeom>
          <a:solidFill>
            <a:srgbClr val="58D9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CA17FF-C577-466D-9BCE-477CC4A19727}"/>
              </a:ext>
            </a:extLst>
          </p:cNvPr>
          <p:cNvSpPr>
            <a:spLocks noGrp="1"/>
          </p:cNvSpPr>
          <p:nvPr/>
        </p:nvSpPr>
        <p:spPr>
          <a:xfrm>
            <a:off x="990600" y="4981575"/>
            <a:ext cx="1952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2809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PLATINUM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2FF154-AE74-4A12-805B-71BA4C642A26}"/>
              </a:ext>
            </a:extLst>
          </p:cNvPr>
          <p:cNvSpPr>
            <a:spLocks noGrp="1"/>
          </p:cNvSpPr>
          <p:nvPr/>
        </p:nvSpPr>
        <p:spPr>
          <a:xfrm>
            <a:off x="990600" y="5343525"/>
            <a:ext cx="1809750" cy="3524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236" lnSpcReduction="20000"/>
          </a:bodyPr>
          <a:lstStyle/>
          <a:p>
            <a:pPr>
              <a:defRPr sz="217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$6.000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36E888-BC7C-4DD0-8320-6A679CA0D817}"/>
              </a:ext>
            </a:extLst>
          </p:cNvPr>
          <p:cNvSpPr>
            <a:spLocks noGrp="1"/>
          </p:cNvSpPr>
          <p:nvPr/>
        </p:nvSpPr>
        <p:spPr>
          <a:xfrm>
            <a:off x="3638550" y="510540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1451" lnSpcReduction="20000"/>
          </a:bodyPr>
          <a:lstStyle/>
          <a:p>
            <a:pPr>
              <a:defRPr sz="20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İsim sponsorluğu</a:t>
            </a:r>
          </a:p>
          <a:p>
            <a:pPr>
              <a:defRPr sz="20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DEBFF"/>
                </a:solidFill>
                <a:latin typeface="Aptos"/>
                <a:ea typeface="Aptos"/>
                <a:cs typeface="Aptos"/>
              </a:rPr>
              <a:t>Takım adı, tişört ve robot</a:t>
            </a:r>
          </a:p>
        </p:txBody>
      </p:sp>
    </p:spTree>
    <p:extLst>
      <p:ext uri="{BB962C8B-B14F-4D97-AF65-F5344CB8AC3E}">
        <p14:creationId xmlns:p14="http://schemas.microsoft.com/office/powerpoint/2010/main" val="146935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E7B455-ACDD-4C05-8099-DD6A2577E1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36C8B0-A09A-458B-ADAF-F34383F6327A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Mevcut sponsorlarımız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B9D9D5-3106-4BFA-90F6-0E697A75FE71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4A9356-6586-48C3-AFA9-A44E3837E2DD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2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CC1EFB-750B-4704-90BB-1100236E6AD7}"/>
              </a:ext>
            </a:extLst>
          </p:cNvPr>
          <p:cNvSpPr>
            <a:spLocks noGrp="1"/>
          </p:cNvSpPr>
          <p:nvPr/>
        </p:nvSpPr>
        <p:spPr>
          <a:xfrm>
            <a:off x="647700" y="5610788"/>
            <a:ext cx="80962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161"/>
          </a:bodyPr>
          <a:lstStyle/>
          <a:p>
            <a:pPr>
              <a:defRPr sz="2325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Desteğiniz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için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teşekkür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ederiz</a:t>
            </a:r>
            <a:r>
              <a:rPr sz="2325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C9285D-C296-4AE4-BD86-7221031951F2}"/>
              </a:ext>
            </a:extLst>
          </p:cNvPr>
          <p:cNvSpPr>
            <a:spLocks noGrp="1"/>
          </p:cNvSpPr>
          <p:nvPr/>
        </p:nvSpPr>
        <p:spPr>
          <a:xfrm>
            <a:off x="647700" y="1553699"/>
            <a:ext cx="4762500" cy="2524125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EDE5B8-911B-4167-955A-6115A9E0A5C0}"/>
              </a:ext>
            </a:extLst>
          </p:cNvPr>
          <p:cNvSpPr>
            <a:spLocks noGrp="1"/>
          </p:cNvSpPr>
          <p:nvPr/>
        </p:nvSpPr>
        <p:spPr>
          <a:xfrm>
            <a:off x="6153150" y="1553699"/>
            <a:ext cx="4762500" cy="2524125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rcRect t="18107" b="18107"/>
          <a:stretch>
            <a:fillRect/>
          </a:stretch>
        </p:blipFill>
        <p:spPr>
          <a:xfrm>
            <a:off x="823644" y="2024505"/>
            <a:ext cx="4410611" cy="15825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ADC830-9D5C-409C-9D2A-6C5F69EC2614}"/>
              </a:ext>
            </a:extLst>
          </p:cNvPr>
          <p:cNvSpPr>
            <a:spLocks noGrp="1"/>
          </p:cNvSpPr>
          <p:nvPr/>
        </p:nvSpPr>
        <p:spPr>
          <a:xfrm>
            <a:off x="647700" y="4411199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025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DİNAMİK OTOMOTİV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3E5535-4556-4F20-B575-FDE87D8E8798}"/>
              </a:ext>
            </a:extLst>
          </p:cNvPr>
          <p:cNvSpPr>
            <a:spLocks noGrp="1"/>
          </p:cNvSpPr>
          <p:nvPr/>
        </p:nvSpPr>
        <p:spPr>
          <a:xfrm>
            <a:off x="6153150" y="4411199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lang="de-DE" sz="2025" b="1" dirty="0" err="1">
                <a:solidFill>
                  <a:srgbClr val="F7FBFF"/>
                </a:solidFill>
                <a:latin typeface="Aptos"/>
                <a:ea typeface="Aptos"/>
                <a:cs typeface="Aptos"/>
              </a:rPr>
              <a:t>zFinance</a:t>
            </a:r>
            <a:endParaRPr sz="2025" b="1" dirty="0">
              <a:solidFill>
                <a:srgbClr val="F7FBFF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68E3CD-47C6-AB28-2256-F095E54F4D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1" y="1634662"/>
            <a:ext cx="2362198" cy="236219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0C951C-6BCE-8B6F-8893-EDB7D8E36D6E}"/>
              </a:ext>
            </a:extLst>
          </p:cNvPr>
          <p:cNvSpPr>
            <a:spLocks noGrp="1"/>
          </p:cNvSpPr>
          <p:nvPr/>
        </p:nvSpPr>
        <p:spPr>
          <a:xfrm>
            <a:off x="647700" y="4696788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lang="de-DE" sz="2025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Gold Sponsor</a:t>
            </a:r>
            <a:endParaRPr sz="2025" b="1" dirty="0">
              <a:solidFill>
                <a:srgbClr val="F7FB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07557A-C049-B904-3FAA-F25B76783ED6}"/>
              </a:ext>
            </a:extLst>
          </p:cNvPr>
          <p:cNvSpPr>
            <a:spLocks noGrp="1"/>
          </p:cNvSpPr>
          <p:nvPr/>
        </p:nvSpPr>
        <p:spPr>
          <a:xfrm>
            <a:off x="6153150" y="4698149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 lnSpcReduction="10000"/>
          </a:bodyPr>
          <a:lstStyle/>
          <a:p>
            <a:pPr>
              <a:defRPr sz="20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lang="de-DE" sz="2025" b="1" dirty="0">
                <a:solidFill>
                  <a:srgbClr val="F7FBFF"/>
                </a:solidFill>
                <a:latin typeface="Aptos"/>
                <a:ea typeface="Aptos"/>
                <a:cs typeface="Aptos"/>
              </a:rPr>
              <a:t>Özel Sponsor</a:t>
            </a:r>
            <a:endParaRPr sz="2025" b="1" dirty="0">
              <a:solidFill>
                <a:srgbClr val="F7FB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57288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4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03C252-306A-4E27-A93D-3013730CB3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156BFF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37CA25-EA9D-410E-91CB-8771AF0E011E}"/>
              </a:ext>
            </a:extLst>
          </p:cNvPr>
          <p:cNvSpPr>
            <a:spLocks noGrp="1"/>
          </p:cNvSpPr>
          <p:nvPr/>
        </p:nvSpPr>
        <p:spPr>
          <a:xfrm>
            <a:off x="647700" y="552450"/>
            <a:ext cx="10477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3225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Asfa Robotics'e ortak olun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9AE303-5BD4-4590-9463-B8E55885C928}"/>
              </a:ext>
            </a:extLst>
          </p:cNvPr>
          <p:cNvSpPr>
            <a:spLocks noGrp="1"/>
          </p:cNvSpPr>
          <p:nvPr/>
        </p:nvSpPr>
        <p:spPr>
          <a:xfrm>
            <a:off x="647700" y="6296025"/>
            <a:ext cx="10896600" cy="9525"/>
          </a:xfrm>
          <a:prstGeom prst="rect">
            <a:avLst/>
          </a:prstGeom>
          <a:solidFill>
            <a:srgbClr val="315171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D828E8-B7EF-4A28-A3CC-F925FA72BDF3}"/>
              </a:ext>
            </a:extLst>
          </p:cNvPr>
          <p:cNvSpPr>
            <a:spLocks noGrp="1"/>
          </p:cNvSpPr>
          <p:nvPr/>
        </p:nvSpPr>
        <p:spPr>
          <a:xfrm>
            <a:off x="11029950" y="6429375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36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E614F2-D925-4F59-8C0A-37E668720557}"/>
              </a:ext>
            </a:extLst>
          </p:cNvPr>
          <p:cNvSpPr>
            <a:spLocks noGrp="1"/>
          </p:cNvSpPr>
          <p:nvPr/>
        </p:nvSpPr>
        <p:spPr>
          <a:xfrm>
            <a:off x="647700" y="1718982"/>
            <a:ext cx="952500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400" b="1">
                <a:solidFill>
                  <a:srgbClr val="DDEBFF"/>
                </a:solidFill>
                <a:latin typeface="Aptos"/>
                <a:ea typeface="Aptos"/>
                <a:cs typeface="Aptos"/>
              </a:defRPr>
            </a:pP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Markanızla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birlikte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lang="de-DE"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bizlerin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ürettiği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, test </a:t>
            </a: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ettiği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ve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yarıştığı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yolculuğ</a:t>
            </a:r>
            <a:r>
              <a:rPr lang="de-DE"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a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lang="de-DE"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destek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 </a:t>
            </a:r>
            <a:r>
              <a:rPr lang="de-DE" sz="2400" b="1" dirty="0" err="1">
                <a:solidFill>
                  <a:srgbClr val="DDEBFF"/>
                </a:solidFill>
                <a:latin typeface="Aptos"/>
                <a:ea typeface="Aptos"/>
                <a:cs typeface="Aptos"/>
              </a:rPr>
              <a:t>olun</a:t>
            </a:r>
            <a:r>
              <a:rPr sz="2400" b="1" dirty="0">
                <a:solidFill>
                  <a:srgbClr val="DDEBF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224ECC3-EA9B-4769-B7EC-EEDEE0688D10}"/>
              </a:ext>
            </a:extLst>
          </p:cNvPr>
          <p:cNvSpPr>
            <a:spLocks noGrp="1"/>
          </p:cNvSpPr>
          <p:nvPr/>
        </p:nvSpPr>
        <p:spPr>
          <a:xfrm>
            <a:off x="647700" y="3333750"/>
            <a:ext cx="9620250" cy="1257300"/>
          </a:xfrm>
          <a:prstGeom prst="roundRect">
            <a:avLst>
              <a:gd name="adj" fmla="val 6061"/>
            </a:avLst>
          </a:prstGeom>
          <a:solidFill>
            <a:srgbClr val="0D254A"/>
          </a:solidFill>
          <a:ln w="0">
            <a:noFill/>
          </a:ln>
        </p:spPr>
        <p:txBody>
          <a:bodyPr/>
          <a:lstStyle/>
          <a:p>
            <a:endParaRPr lang="en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8B1310-E525-4165-80BD-C69FD43D48FD}"/>
              </a:ext>
            </a:extLst>
          </p:cNvPr>
          <p:cNvSpPr>
            <a:spLocks noGrp="1"/>
          </p:cNvSpPr>
          <p:nvPr/>
        </p:nvSpPr>
        <p:spPr>
          <a:xfrm>
            <a:off x="933450" y="3590925"/>
            <a:ext cx="3238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395" lnSpcReduction="10000"/>
          </a:bodyPr>
          <a:lstStyle/>
          <a:p>
            <a:pPr>
              <a:defRPr sz="202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Bir sonraki adım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D5D072-264E-415D-9B29-18C78E9B462E}"/>
              </a:ext>
            </a:extLst>
          </p:cNvPr>
          <p:cNvSpPr>
            <a:spLocks noGrp="1"/>
          </p:cNvSpPr>
          <p:nvPr/>
        </p:nvSpPr>
        <p:spPr>
          <a:xfrm>
            <a:off x="933450" y="4048125"/>
            <a:ext cx="857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24" lnSpcReduction="10000"/>
          </a:bodyPr>
          <a:lstStyle/>
          <a:p>
            <a:pPr>
              <a:defRPr sz="2100" b="1">
                <a:solidFill>
                  <a:srgbClr val="F7FB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7FBFF"/>
                </a:solidFill>
                <a:latin typeface="Aptos"/>
                <a:ea typeface="Aptos"/>
                <a:cs typeface="Aptos"/>
              </a:rPr>
              <a:t>Paket ve logo uygulama planını birlikte belirleyelim.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543E9E-341D-4D01-891A-D6D1F591E3DE}"/>
              </a:ext>
            </a:extLst>
          </p:cNvPr>
          <p:cNvSpPr>
            <a:spLocks noGrp="1"/>
          </p:cNvSpPr>
          <p:nvPr/>
        </p:nvSpPr>
        <p:spPr>
          <a:xfrm>
            <a:off x="647700" y="5451024"/>
            <a:ext cx="5715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025" b="0">
                <a:solidFill>
                  <a:srgbClr val="B5C6E3"/>
                </a:solidFill>
                <a:latin typeface="Aptos"/>
                <a:ea typeface="Aptos"/>
                <a:cs typeface="Aptos"/>
              </a:defRPr>
            </a:pPr>
            <a:r>
              <a:rPr lang="de-DE" sz="2025" dirty="0">
                <a:solidFill>
                  <a:srgbClr val="B5C6E3"/>
                </a:solidFill>
                <a:latin typeface="Aptos"/>
                <a:ea typeface="Aptos"/>
                <a:cs typeface="Aptos"/>
              </a:rPr>
              <a:t>mb.duranoglu@asfa.k12.tr</a:t>
            </a:r>
            <a:endParaRPr sz="2025" b="0" dirty="0">
              <a:solidFill>
                <a:srgbClr val="B5C6E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F0CA19-B8FD-4468-A5A4-10A2136BC5F4}"/>
              </a:ext>
            </a:extLst>
          </p:cNvPr>
          <p:cNvSpPr>
            <a:spLocks noGrp="1"/>
          </p:cNvSpPr>
          <p:nvPr/>
        </p:nvSpPr>
        <p:spPr>
          <a:xfrm>
            <a:off x="647700" y="5857875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09" lnSpcReduction="10000"/>
          </a:bodyPr>
          <a:lstStyle/>
          <a:p>
            <a:pPr>
              <a:defRPr sz="2175" b="1">
                <a:solidFill>
                  <a:srgbClr val="58D9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58D9FF"/>
                </a:solidFill>
                <a:latin typeface="Aptos"/>
                <a:ea typeface="Aptos"/>
                <a:cs typeface="Aptos"/>
              </a:rPr>
              <a:t>Teşekkür ederiz</a:t>
            </a:r>
          </a:p>
        </p:txBody>
      </p:sp>
    </p:spTree>
    <p:extLst>
      <p:ext uri="{BB962C8B-B14F-4D97-AF65-F5344CB8AC3E}">
        <p14:creationId xmlns:p14="http://schemas.microsoft.com/office/powerpoint/2010/main" val="7046716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358</Words>
  <Application>Microsoft Macintosh PowerPoint</Application>
  <DocSecurity>0</DocSecurity>
  <PresentationFormat>Widescreen</PresentationFormat>
  <Paragraphs>86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Bera Duranoglu</cp:lastModifiedBy>
  <cp:revision>6</cp:revision>
  <dcterms:created xsi:type="dcterms:W3CDTF">2026-10-07T09:57:27Z</dcterms:created>
  <dcterms:modified xsi:type="dcterms:W3CDTF">2026-10-07T10:13:32Z</dcterms:modified>
</cp:coreProperties>
</file>